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4" r:id="rId2"/>
    <p:sldId id="274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950"/>
    <a:srgbClr val="084156"/>
    <a:srgbClr val="81BBC0"/>
    <a:srgbClr val="9AC2C5"/>
    <a:srgbClr val="31AA69"/>
    <a:srgbClr val="D2483D"/>
    <a:srgbClr val="FFFF00"/>
    <a:srgbClr val="FFCC00"/>
    <a:srgbClr val="3E4795"/>
    <a:srgbClr val="404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1D89-6E72-4AEE-8270-2A63DECA25BC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3051-1CD4-4DD5-B829-9F06C981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150-E9EC-446C-956B-B9F08EBDBB8C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Diagonal Corner Rectangle 6">
            <a:extLst>
              <a:ext uri="{FF2B5EF4-FFF2-40B4-BE49-F238E27FC236}">
                <a16:creationId xmlns="" xmlns:a16="http://schemas.microsoft.com/office/drawing/2014/main" id="{49A61451-2E2F-81A5-FC9D-DE1F69FA2675}"/>
              </a:ext>
            </a:extLst>
          </p:cNvPr>
          <p:cNvSpPr/>
          <p:nvPr userDrawn="1"/>
        </p:nvSpPr>
        <p:spPr>
          <a:xfrm>
            <a:off x="3641760" y="6433808"/>
            <a:ext cx="8487103" cy="210208"/>
          </a:xfrm>
          <a:prstGeom prst="round2DiagRect">
            <a:avLst/>
          </a:prstGeom>
          <a:solidFill>
            <a:srgbClr val="08415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1AA69"/>
                </a:solidFill>
              </a:ln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D7E6C2BC-6CBF-4F52-072A-674CC41E1A2B}"/>
              </a:ext>
            </a:extLst>
          </p:cNvPr>
          <p:cNvSpPr/>
          <p:nvPr userDrawn="1"/>
        </p:nvSpPr>
        <p:spPr>
          <a:xfrm>
            <a:off x="67112" y="755009"/>
            <a:ext cx="8363824" cy="234892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70DB95F-2AB8-773B-379D-0B33B9841AC7}"/>
              </a:ext>
            </a:extLst>
          </p:cNvPr>
          <p:cNvSpPr/>
          <p:nvPr userDrawn="1"/>
        </p:nvSpPr>
        <p:spPr>
          <a:xfrm>
            <a:off x="268448" y="50334"/>
            <a:ext cx="99828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1"/>
            <a:r>
              <a:rPr lang="fa-IR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کاربرد فناوری های یادگیری</a:t>
            </a:r>
            <a:r>
              <a:rPr lang="en-US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 </a:t>
            </a:r>
            <a:r>
              <a:rPr lang="fa-IR" sz="2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درآموزش علوم تشریح</a:t>
            </a:r>
            <a:endParaRPr lang="en-US" sz="2400" b="1" cap="none" spc="0" dirty="0">
              <a:ln w="10160">
                <a:noFill/>
                <a:prstDash val="solid"/>
              </a:ln>
              <a:solidFill>
                <a:srgbClr val="08415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43EEE02-3245-6AFE-BB2B-4E5C715FED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43" y="5922626"/>
            <a:ext cx="826959" cy="7843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DE40C34-8230-8644-0119-A0B3605215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39" y="6023294"/>
            <a:ext cx="889160" cy="6660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7927301-A730-1D24-0AE2-652FECA4AD1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20" y="5819602"/>
            <a:ext cx="909501" cy="10383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1379A67-8C33-6A6F-0948-A0F3209709A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" y="5931016"/>
            <a:ext cx="858152" cy="7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CD7-691B-4DC5-BF13-C3F01CCB8A47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E3F8-E4B1-4805-9A9D-D4F84C393955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8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4602-B452-4F36-A001-CBF6F5B0D6E9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5CD5-2003-4A9E-AFC2-7CFAD38EFF49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1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C36-978F-43D4-83D9-C99518F44D26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C30F-A64B-41AF-8108-98BFB98B1001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121-06C4-4270-8013-EA2665421758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CE2A-7E29-4D43-8AE9-B8A286A514A4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5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D875-1935-48AA-8A96-A40066D9281A}" type="datetime1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A85-92CD-4233-9AE9-6D118BA747B3}" type="datetime1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1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DA52-4178-4D1D-BE93-38A21EAC7C56}" type="datetime1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1EC6-D93D-452D-868B-53791BCDEC56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634C-109C-42E8-AE71-849813CF8EBF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543-F2F4-4A2E-B348-21D39401E077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6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4" r:id="rId12"/>
    <p:sldLayoutId id="2147483675" r:id="rId13"/>
    <p:sldLayoutId id="2147483676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F9AE0FEE-23AB-B853-A4BF-9747682998F5}"/>
              </a:ext>
            </a:extLst>
          </p:cNvPr>
          <p:cNvSpPr/>
          <p:nvPr/>
        </p:nvSpPr>
        <p:spPr>
          <a:xfrm>
            <a:off x="8263155" y="3171039"/>
            <a:ext cx="2852257" cy="5452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C96EA22D-4B39-C60D-A249-A283883B1485}"/>
              </a:ext>
            </a:extLst>
          </p:cNvPr>
          <p:cNvSpPr/>
          <p:nvPr/>
        </p:nvSpPr>
        <p:spPr>
          <a:xfrm>
            <a:off x="8212821" y="1602297"/>
            <a:ext cx="2852257" cy="5452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94789" y="1732997"/>
            <a:ext cx="5705551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بهترین اقدام/</a:t>
            </a:r>
            <a:r>
              <a:rPr lang="en-US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Best practice</a:t>
            </a:r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:</a:t>
            </a:r>
            <a:endParaRPr lang="fa-IR" sz="24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b="1" dirty="0">
                <a:solidFill>
                  <a:srgbClr val="084156"/>
                </a:solidFill>
                <a:cs typeface="B Titr" panose="00000700000000000000" pitchFamily="2" charset="-78"/>
              </a:rPr>
              <a:t>صاحبان </a:t>
            </a:r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بهترین اقدام/</a:t>
            </a:r>
            <a:r>
              <a:rPr lang="en-US" sz="2400" b="1" dirty="0">
                <a:solidFill>
                  <a:srgbClr val="084156"/>
                </a:solidFill>
                <a:cs typeface="B Titr" panose="00000700000000000000" pitchFamily="2" charset="-78"/>
              </a:rPr>
              <a:t> Best practice </a:t>
            </a:r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: </a:t>
            </a:r>
            <a:endParaRPr lang="fa-IR" sz="24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593AD87-F5C9-DC4D-5B33-E5D01FEE3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>
          <a:xfrm>
            <a:off x="787930" y="525836"/>
            <a:ext cx="4052518" cy="5732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2B4B664B-7EF9-ED08-F158-036D3A2B99F5}"/>
              </a:ext>
            </a:extLst>
          </p:cNvPr>
          <p:cNvSpPr/>
          <p:nvPr/>
        </p:nvSpPr>
        <p:spPr>
          <a:xfrm>
            <a:off x="5855517" y="2189526"/>
            <a:ext cx="5251508" cy="729843"/>
          </a:xfrm>
          <a:prstGeom prst="roundRect">
            <a:avLst/>
          </a:prstGeom>
          <a:solidFill>
            <a:srgbClr val="DF59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1CB00B4B-7EFE-5837-59A1-EAE7D0064AA5}"/>
              </a:ext>
            </a:extLst>
          </p:cNvPr>
          <p:cNvSpPr/>
          <p:nvPr/>
        </p:nvSpPr>
        <p:spPr>
          <a:xfrm>
            <a:off x="5914240" y="3766656"/>
            <a:ext cx="5251508" cy="2088860"/>
          </a:xfrm>
          <a:prstGeom prst="roundRect">
            <a:avLst/>
          </a:prstGeom>
          <a:solidFill>
            <a:srgbClr val="DF59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68097A-53AF-2B2A-8FC3-9ED229B1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2233" y="6056068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A6FF31C-A8A4-CFE1-2A26-D9395549D04B}"/>
              </a:ext>
            </a:extLst>
          </p:cNvPr>
          <p:cNvSpPr txBox="1">
            <a:spLocks/>
          </p:cNvSpPr>
          <p:nvPr/>
        </p:nvSpPr>
        <p:spPr>
          <a:xfrm>
            <a:off x="415636" y="1355227"/>
            <a:ext cx="10996597" cy="1281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 sz="2400" dirty="0">
                <a:cs typeface="B Titr" panose="00000700000000000000" pitchFamily="2" charset="-78"/>
              </a:rPr>
              <a:t>نحوه شکل گیری ایده محصول بر مبنای چالش/ مشکل و میزان نوآوری و خلاقیت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2DE25513-40F6-A4F2-3CCC-D8439EB5942A}"/>
              </a:ext>
            </a:extLst>
          </p:cNvPr>
          <p:cNvSpPr txBox="1">
            <a:spLocks/>
          </p:cNvSpPr>
          <p:nvPr/>
        </p:nvSpPr>
        <p:spPr>
          <a:xfrm>
            <a:off x="1585913" y="1646238"/>
            <a:ext cx="10606087" cy="361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fa-IR"/>
          </a:p>
          <a:p>
            <a:pPr algn="r" rtl="1"/>
            <a:endParaRPr lang="en-US" dirty="0"/>
          </a:p>
        </p:txBody>
      </p:sp>
      <p:sp>
        <p:nvSpPr>
          <p:cNvPr id="10" name="Round Diagonal Corner Rectangle 6">
            <a:extLst>
              <a:ext uri="{FF2B5EF4-FFF2-40B4-BE49-F238E27FC236}">
                <a16:creationId xmlns="" xmlns:a16="http://schemas.microsoft.com/office/drawing/2014/main" id="{65C3139A-B95A-006B-C4CB-082B43727F20}"/>
              </a:ext>
            </a:extLst>
          </p:cNvPr>
          <p:cNvSpPr/>
          <p:nvPr/>
        </p:nvSpPr>
        <p:spPr>
          <a:xfrm>
            <a:off x="3641760" y="6433808"/>
            <a:ext cx="8487103" cy="21020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1AA69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FEDBE0D-0DD8-4D00-0933-4FF155EC99CF}"/>
              </a:ext>
            </a:extLst>
          </p:cNvPr>
          <p:cNvSpPr/>
          <p:nvPr/>
        </p:nvSpPr>
        <p:spPr>
          <a:xfrm>
            <a:off x="1009650" y="85432"/>
            <a:ext cx="11182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dirty="0">
                <a:latin typeface="iranSans"/>
                <a:cs typeface="2  Compset" panose="00000400000000000000" pitchFamily="2" charset="-78"/>
              </a:rPr>
              <a:t/>
            </a:r>
            <a:br>
              <a:rPr lang="fa-IR" sz="1400" dirty="0">
                <a:latin typeface="iranSans"/>
                <a:cs typeface="2  Compset" panose="00000400000000000000" pitchFamily="2" charset="-78"/>
              </a:rPr>
            </a:br>
            <a:endParaRPr lang="en-US" sz="1400" dirty="0">
              <a:cs typeface="2  Compset" panose="000004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5848DE51-2840-26FF-541E-6F12E5D92134}"/>
              </a:ext>
            </a:extLst>
          </p:cNvPr>
          <p:cNvSpPr/>
          <p:nvPr/>
        </p:nvSpPr>
        <p:spPr>
          <a:xfrm>
            <a:off x="0" y="939567"/>
            <a:ext cx="8363824" cy="234892"/>
          </a:xfrm>
          <a:prstGeom prst="roundRect">
            <a:avLst/>
          </a:prstGeom>
          <a:solidFill>
            <a:srgbClr val="D2483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1EF0EDC-D05E-29A4-3A94-25B1A2A19E96}"/>
              </a:ext>
            </a:extLst>
          </p:cNvPr>
          <p:cNvSpPr/>
          <p:nvPr/>
        </p:nvSpPr>
        <p:spPr>
          <a:xfrm>
            <a:off x="268448" y="50334"/>
            <a:ext cx="99828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1"/>
            <a:r>
              <a:rPr lang="fa-IR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کاربرد فناوری های یادگیری</a:t>
            </a:r>
            <a:r>
              <a:rPr lang="en-US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 </a:t>
            </a:r>
            <a:r>
              <a:rPr lang="fa-IR" sz="2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درآموزش علوم تشریح</a:t>
            </a:r>
            <a:endParaRPr lang="en-US" sz="2400" b="1" cap="none" spc="0" dirty="0">
              <a:ln w="10160">
                <a:noFill/>
                <a:prstDash val="solid"/>
              </a:ln>
              <a:solidFill>
                <a:srgbClr val="08415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21F2479E-9648-A616-C29C-8DA92A1043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43" y="5922626"/>
            <a:ext cx="826959" cy="7843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20E68FEC-BF59-4E05-575C-8E99E6CD8B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39" y="6023294"/>
            <a:ext cx="889160" cy="6660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C1D43EE8-0CCD-1B66-E1DF-F01A41F096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20" y="5819602"/>
            <a:ext cx="909501" cy="10383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FD262093-6006-5A43-0AB2-EDB96A2C39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" y="5931016"/>
            <a:ext cx="858152" cy="762226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521112" y="2483427"/>
            <a:ext cx="11125200" cy="30653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8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193" y="1456844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معرفی محصول/مداخله ( مشخصات علمی، فنی، فرایند ساخت ، قیمت پیشنهادی و...)</a:t>
            </a:r>
            <a:br>
              <a:rPr lang="fa-IR" sz="2400" dirty="0">
                <a:cs typeface="B Titr" panose="00000700000000000000" pitchFamily="2" charset="-78"/>
              </a:rPr>
            </a:br>
            <a:r>
              <a:rPr lang="fa-IR" sz="2400" dirty="0">
                <a:cs typeface="B Titr" panose="00000700000000000000" pitchFamily="2" charset="-78"/>
              </a:rPr>
              <a:t>فایل های ویدئویی، تصاویر و ... از محصول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2047009"/>
            <a:ext cx="10607040" cy="3210792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1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52355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اهمیت محصول /مداخله در نظام آموزش عالی سلامت و درکاربران نهایی</a:t>
            </a:r>
            <a:endParaRPr lang="fa-IR" sz="1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241" y="3061999"/>
            <a:ext cx="11125200" cy="2719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fa-IR" sz="1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30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نتایج استفاده و بکارگیری محصول /مداخله توسط کاربران نهایی در محیط آموزشی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241" y="2635971"/>
            <a:ext cx="11125200" cy="22477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97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برنامه آتی : تجاری سازی محصول و...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893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1">
      <a:dk1>
        <a:sysClr val="windowText" lastClr="000000"/>
      </a:dk1>
      <a:lt1>
        <a:sysClr val="window" lastClr="FFFFFF"/>
      </a:lt1>
      <a:dk2>
        <a:srgbClr val="ED6D4B"/>
      </a:dk2>
      <a:lt2>
        <a:srgbClr val="F9CEC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84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2  Compset</vt:lpstr>
      <vt:lpstr>B Titr</vt:lpstr>
      <vt:lpstr>Calibri</vt:lpstr>
      <vt:lpstr>Century Gothic</vt:lpstr>
      <vt:lpstr>iranSans</vt:lpstr>
      <vt:lpstr>Lalezar</vt:lpstr>
      <vt:lpstr>Tahoma</vt:lpstr>
      <vt:lpstr>Wingdings 3</vt:lpstr>
      <vt:lpstr>Wisp</vt:lpstr>
      <vt:lpstr>PowerPoint Presentation</vt:lpstr>
      <vt:lpstr>PowerPoint Presentation</vt:lpstr>
      <vt:lpstr>معرفی محصول/مداخله ( مشخصات علمی، فنی، فرایند ساخت ، قیمت پیشنهادی و...) فایل های ویدئویی، تصاویر و ... از محصول</vt:lpstr>
      <vt:lpstr>اهمیت محصول /مداخله در نظام آموزش عالی سلامت و درکاربران نهایی</vt:lpstr>
      <vt:lpstr>نتایج استفاده و بکارگیری محصول /مداخله توسط کاربران نهایی در محیط آموزشی</vt:lpstr>
      <vt:lpstr>برنامه آتی : تجاری سازی محصول و...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ghanbariyan</dc:creator>
  <cp:lastModifiedBy>H81M-C</cp:lastModifiedBy>
  <cp:revision>62</cp:revision>
  <dcterms:created xsi:type="dcterms:W3CDTF">2023-02-06T11:24:20Z</dcterms:created>
  <dcterms:modified xsi:type="dcterms:W3CDTF">2024-02-04T12:14:46Z</dcterms:modified>
</cp:coreProperties>
</file>